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pdf" ContentType="application/pdf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60" r:id="rId2"/>
    <p:sldMasterId id="2147483688" r:id="rId3"/>
  </p:sldMasterIdLst>
  <p:notesMasterIdLst>
    <p:notesMasterId r:id="rId36"/>
  </p:notesMasterIdLst>
  <p:sldIdLst>
    <p:sldId id="307" r:id="rId4"/>
    <p:sldId id="301" r:id="rId5"/>
    <p:sldId id="329" r:id="rId6"/>
    <p:sldId id="300" r:id="rId7"/>
    <p:sldId id="308" r:id="rId8"/>
    <p:sldId id="309" r:id="rId9"/>
    <p:sldId id="310" r:id="rId10"/>
    <p:sldId id="311" r:id="rId11"/>
    <p:sldId id="314" r:id="rId12"/>
    <p:sldId id="326" r:id="rId13"/>
    <p:sldId id="313" r:id="rId14"/>
    <p:sldId id="312" r:id="rId15"/>
    <p:sldId id="337" r:id="rId16"/>
    <p:sldId id="336" r:id="rId17"/>
    <p:sldId id="316" r:id="rId18"/>
    <p:sldId id="317" r:id="rId19"/>
    <p:sldId id="318" r:id="rId20"/>
    <p:sldId id="319" r:id="rId21"/>
    <p:sldId id="320" r:id="rId22"/>
    <p:sldId id="321" r:id="rId23"/>
    <p:sldId id="333" r:id="rId24"/>
    <p:sldId id="322" r:id="rId25"/>
    <p:sldId id="334" r:id="rId26"/>
    <p:sldId id="323" r:id="rId27"/>
    <p:sldId id="324" r:id="rId28"/>
    <p:sldId id="325" r:id="rId29"/>
    <p:sldId id="327" r:id="rId30"/>
    <p:sldId id="335" r:id="rId31"/>
    <p:sldId id="328" r:id="rId32"/>
    <p:sldId id="332" r:id="rId33"/>
    <p:sldId id="331" r:id="rId34"/>
    <p:sldId id="28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png"/><Relationship Id="rId4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C84B3-2623-4DF2-B7B7-E28229DC8113}" type="datetimeFigureOut">
              <a:rPr lang="en-CA" smtClean="0"/>
              <a:t>2019-04-08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0756C-568E-443C-8F30-077B3071010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55167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8196" name="Footer Placeholder 1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Proto Manufacturing</a:t>
            </a:r>
          </a:p>
        </p:txBody>
      </p:sp>
      <p:sp>
        <p:nvSpPr>
          <p:cNvPr id="8197" name="Header Placeholder 2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Residual Stress Measurement using XRD</a:t>
            </a:r>
          </a:p>
        </p:txBody>
      </p:sp>
      <p:sp>
        <p:nvSpPr>
          <p:cNvPr id="819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0FB4237-A5DC-4455-ACF4-5DC5D129A2F1}" type="slidenum">
              <a:rPr lang="en-US" altLang="en-US" sz="1200" smtClean="0"/>
              <a:pPr/>
              <a:t>30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9658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28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0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198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823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275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77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20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349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04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495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97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665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1901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861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865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6967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85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072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073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>
                <a:solidFill>
                  <a:prstClr val="black"/>
                </a:solidFill>
              </a:rPr>
              <a:pPr/>
              <a:t>4/8/2019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2547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0478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Online Image Placeholder 3"/>
          <p:cNvSpPr>
            <a:spLocks noGrp="1"/>
          </p:cNvSpPr>
          <p:nvPr>
            <p:ph type="clipArt" sz="half" idx="2"/>
          </p:nvPr>
        </p:nvSpPr>
        <p:spPr>
          <a:xfrm>
            <a:off x="61976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ED6FF8-703B-4E4C-842E-CE0F44B973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95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9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47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84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08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52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BBFD461-26DE-4563-A61B-F40CD30AB15D}" type="datetimeFigureOut">
              <a:rPr lang="en-US" smtClean="0"/>
              <a:pPr/>
              <a:t>4/8/2019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E97DB5A-AAFE-4655-B719-21D6D33802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462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d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d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2.pd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.pd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77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0" y="0"/>
            <a:ext cx="12192000" cy="155863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0" y="6279266"/>
            <a:ext cx="12192000" cy="57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90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77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6"/>
              <a:stretch>
                <a:fillRect/>
              </a:stretch>
            </p:blipFill>
          </mc:Choice>
          <mc:Fallback>
            <p:blipFill>
              <a:blip r:embed="rId17"/>
              <a:stretch>
                <a:fillRect/>
              </a:stretch>
            </p:blipFill>
          </mc:Fallback>
        </mc:AlternateContent>
        <p:spPr>
          <a:xfrm>
            <a:off x="0" y="0"/>
            <a:ext cx="12192000" cy="155863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8"/>
              <a:stretch>
                <a:fillRect/>
              </a:stretch>
            </p:blipFill>
          </mc:Choice>
          <mc:Fallback>
            <p:blipFill>
              <a:blip r:embed="rId19"/>
              <a:stretch>
                <a:fillRect/>
              </a:stretch>
            </p:blipFill>
          </mc:Fallback>
        </mc:AlternateContent>
        <p:spPr>
          <a:xfrm>
            <a:off x="0" y="6279266"/>
            <a:ext cx="12192000" cy="57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245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61" r:id="rId3"/>
    <p:sldLayoutId id="2147483662" r:id="rId4"/>
    <p:sldLayoutId id="2147483684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tint val="40000"/>
                <a:satMod val="350000"/>
              </a:schemeClr>
            </a:gs>
            <a:gs pos="77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_footer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0782"/>
            <a:ext cx="12192000" cy="6072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0"/>
            <a:ext cx="12192000" cy="100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982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42.emf"/><Relationship Id="rId5" Type="http://schemas.openxmlformats.org/officeDocument/2006/relationships/image" Target="../media/image39.png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41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B74086-BDE0-4C07-B2BF-7482D1B03D15}"/>
              </a:ext>
            </a:extLst>
          </p:cNvPr>
          <p:cNvSpPr txBox="1"/>
          <p:nvPr/>
        </p:nvSpPr>
        <p:spPr>
          <a:xfrm>
            <a:off x="776487" y="2028616"/>
            <a:ext cx="55782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Residual Stress Measurement of a Welded T-Sample using X-ray Diffraction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D8738-DB46-43DD-8A77-1CCD1E31F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081" y="1001729"/>
            <a:ext cx="2501900" cy="515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033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16984" y="1444771"/>
            <a:ext cx="3819462" cy="4290646"/>
          </a:xfrm>
        </p:spPr>
        <p:txBody>
          <a:bodyPr/>
          <a:lstStyle/>
          <a:p>
            <a:pPr algn="l"/>
            <a:r>
              <a:rPr lang="en-US" sz="4400" b="1" dirty="0">
                <a:solidFill>
                  <a:schemeClr val="tx1"/>
                </a:solidFill>
              </a:rPr>
              <a:t>Note: Welds are never perfect neither along the length nor side to side.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75110" y="-31797"/>
            <a:ext cx="5049198" cy="724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77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1787" y="2610300"/>
            <a:ext cx="4691808" cy="19453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68"/>
            <a:ext cx="7198411" cy="5285693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1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460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2399" y="2229478"/>
            <a:ext cx="10675815" cy="2561353"/>
          </a:xfrm>
        </p:spPr>
        <p:txBody>
          <a:bodyPr/>
          <a:lstStyle/>
          <a:p>
            <a:pPr algn="l"/>
            <a:r>
              <a:rPr lang="en-US" sz="4800" b="1" dirty="0">
                <a:solidFill>
                  <a:schemeClr val="tx1"/>
                </a:solidFill>
              </a:rPr>
              <a:t>If modeling actually worked for predicting RS, we would not need measurements anymore!</a:t>
            </a:r>
            <a:endParaRPr lang="en-US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750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2402" y="967268"/>
            <a:ext cx="7198412" cy="52856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1787" y="2610300"/>
            <a:ext cx="4691808" cy="1945384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1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9416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791" y="1223725"/>
            <a:ext cx="11512062" cy="4711854"/>
          </a:xfrm>
        </p:spPr>
        <p:txBody>
          <a:bodyPr/>
          <a:lstStyle/>
          <a:p>
            <a:pPr algn="l"/>
            <a:r>
              <a:rPr lang="en-US" sz="4800" b="1" dirty="0">
                <a:solidFill>
                  <a:schemeClr val="tx1"/>
                </a:solidFill>
              </a:rPr>
              <a:t>Neutron and Synchrotron need a very accurate d</a:t>
            </a:r>
            <a:r>
              <a:rPr lang="en-US" sz="4800" b="1" baseline="-25000" dirty="0">
                <a:solidFill>
                  <a:schemeClr val="tx1"/>
                </a:solidFill>
              </a:rPr>
              <a:t>0</a:t>
            </a:r>
            <a:r>
              <a:rPr lang="en-US" sz="4800" b="1" dirty="0">
                <a:solidFill>
                  <a:schemeClr val="tx1"/>
                </a:solidFill>
              </a:rPr>
              <a:t> – the problem is d</a:t>
            </a:r>
            <a:r>
              <a:rPr lang="en-US" sz="4800" b="1" baseline="-25000" dirty="0">
                <a:solidFill>
                  <a:schemeClr val="tx1"/>
                </a:solidFill>
              </a:rPr>
              <a:t>0</a:t>
            </a:r>
            <a:r>
              <a:rPr lang="en-US" sz="4800" b="1" dirty="0">
                <a:solidFill>
                  <a:schemeClr val="tx1"/>
                </a:solidFill>
              </a:rPr>
              <a:t> is not a constant through the HAZ and weld metal – i.e. not suitable for measuring such welds.  So we are left with XRD and Contour which are insensitive to small changes in d</a:t>
            </a:r>
            <a:r>
              <a:rPr lang="en-US" sz="4800" b="1" baseline="-25000" dirty="0">
                <a:solidFill>
                  <a:schemeClr val="tx1"/>
                </a:solidFill>
              </a:rPr>
              <a:t>0</a:t>
            </a:r>
            <a:r>
              <a:rPr lang="en-US" sz="4800" b="1" dirty="0">
                <a:solidFill>
                  <a:schemeClr val="tx1"/>
                </a:solidFill>
              </a:rPr>
              <a:t>.</a:t>
            </a:r>
            <a:endParaRPr lang="en-US" sz="4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716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915" y="967267"/>
            <a:ext cx="7198411" cy="52856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4" y="2610300"/>
            <a:ext cx="4691808" cy="1945384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0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15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5" y="2610297"/>
            <a:ext cx="4691811" cy="19453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67"/>
            <a:ext cx="7198411" cy="5285693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1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014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5" y="2610300"/>
            <a:ext cx="4691808" cy="19453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69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2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16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5" y="2610297"/>
            <a:ext cx="4691811" cy="1945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0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3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437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4" y="2610298"/>
            <a:ext cx="4691808" cy="19453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0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4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7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209800" y="1447801"/>
            <a:ext cx="8229600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cs typeface="Eurostile"/>
              </a:rPr>
              <a:t>ABOUT PROTO</a:t>
            </a:r>
          </a:p>
          <a:p>
            <a:endParaRPr lang="en-CA" sz="1500" dirty="0"/>
          </a:p>
          <a:p>
            <a:r>
              <a:rPr lang="en-CA" sz="1600" dirty="0">
                <a:cs typeface="Century Gothic"/>
              </a:rPr>
              <a:t>Specializing in X-ray diffraction systems for over 30 years: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Residual Stress &amp; Retained Austenite Measurement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Laue Orientation of Single Crystal Materials.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Powder Diffraction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X-ray Tubes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Electropolishers</a:t>
            </a:r>
          </a:p>
          <a:p>
            <a:endParaRPr lang="en-US" sz="1600" dirty="0">
              <a:cs typeface="Century Gothic"/>
            </a:endParaRPr>
          </a:p>
          <a:p>
            <a:r>
              <a:rPr lang="en-CA" sz="1600" dirty="0">
                <a:cs typeface="Century Gothic"/>
              </a:rPr>
              <a:t>Customer Base: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Over 380 XRD systems installed around the world in automotive, aerospace, power generation, marine, military, research &amp; university sectors.</a:t>
            </a:r>
          </a:p>
          <a:p>
            <a:pPr lvl="1"/>
            <a:endParaRPr lang="en-CA" sz="1600" dirty="0">
              <a:cs typeface="Century Gothic"/>
            </a:endParaRPr>
          </a:p>
          <a:p>
            <a:r>
              <a:rPr lang="en-CA" sz="1600" dirty="0">
                <a:cs typeface="Century Gothic"/>
              </a:rPr>
              <a:t>Service Laboratories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5 service laboratories with 20 XRD systems available  for contract measurement work. Fast turn around time, competitive pricing. (USA, Canada, India, China, Poland)</a:t>
            </a:r>
          </a:p>
        </p:txBody>
      </p:sp>
    </p:spTree>
    <p:extLst>
      <p:ext uri="{BB962C8B-B14F-4D97-AF65-F5344CB8AC3E}">
        <p14:creationId xmlns:p14="http://schemas.microsoft.com/office/powerpoint/2010/main" val="1543526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3" y="2610297"/>
            <a:ext cx="4691810" cy="19453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1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5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0929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4" y="2610296"/>
            <a:ext cx="4691811" cy="19453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2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8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222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5" y="2610300"/>
            <a:ext cx="4691808" cy="19453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2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11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54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8732" y="2613478"/>
            <a:ext cx="4702663" cy="19498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2"/>
            <a:ext cx="7238924" cy="5307401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21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40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10842" y="2615587"/>
            <a:ext cx="4709875" cy="19528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915" y="967273"/>
            <a:ext cx="7198411" cy="5277698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39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886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2915" y="967274"/>
            <a:ext cx="7198411" cy="5277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05555" y="2610300"/>
            <a:ext cx="4691808" cy="1945384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227016" y="5145271"/>
            <a:ext cx="5408246" cy="110769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8 mm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608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3631" y="956079"/>
            <a:ext cx="11564508" cy="5194629"/>
          </a:xfrm>
        </p:spPr>
        <p:txBody>
          <a:bodyPr/>
          <a:lstStyle/>
          <a:p>
            <a:r>
              <a:rPr lang="en-US" sz="4400" b="1" dirty="0">
                <a:solidFill>
                  <a:schemeClr val="tx1"/>
                </a:solidFill>
              </a:rPr>
              <a:t>Improvements Required</a:t>
            </a:r>
            <a:endParaRPr lang="en-US" sz="4400" dirty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Modeling needs some work – does not accurately predict RS in welds.</a:t>
            </a: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With better estimates of d</a:t>
            </a:r>
            <a:r>
              <a:rPr lang="en-US" sz="2800" baseline="-25000" dirty="0">
                <a:solidFill>
                  <a:schemeClr val="tx1"/>
                </a:solidFill>
              </a:rPr>
              <a:t>0</a:t>
            </a:r>
            <a:r>
              <a:rPr lang="en-US" sz="2800" dirty="0">
                <a:solidFill>
                  <a:schemeClr val="tx1"/>
                </a:solidFill>
              </a:rPr>
              <a:t> through the changes in microstructure in the weld HAZ, Neutron and Synchrotron data could be corrected/improved – currently they do not appear suitable for characterizing welds.</a:t>
            </a: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Cold working effects on Blanchard ground plates obfuscate welding effects i.e. surface XRD alone is insufficient.</a:t>
            </a:r>
          </a:p>
          <a:p>
            <a:pPr marL="514350" indent="-514350" algn="l">
              <a:buFont typeface="Arial"/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Contour method does not capture near surface cold working very well.</a:t>
            </a:r>
          </a:p>
          <a:p>
            <a:pPr marL="514350" indent="-514350" algn="l">
              <a:buFont typeface="Arial"/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Welds are rarely physically perfect – this must be taken into account during experiment design.</a:t>
            </a:r>
          </a:p>
          <a:p>
            <a:pPr marL="514350" indent="-514350" algn="l">
              <a:buAutoNum type="arabicParenR"/>
            </a:pPr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314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3631" y="1002972"/>
            <a:ext cx="11564508" cy="4681897"/>
          </a:xfrm>
        </p:spPr>
        <p:txBody>
          <a:bodyPr/>
          <a:lstStyle/>
          <a:p>
            <a:r>
              <a:rPr lang="en-US" sz="4400" b="1" dirty="0">
                <a:solidFill>
                  <a:schemeClr val="tx1"/>
                </a:solidFill>
              </a:rPr>
              <a:t>Conclusions</a:t>
            </a:r>
            <a:endParaRPr lang="en-US" sz="4400" dirty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XRD was successful in capturing RS data in Welded T-Sample 6-2.</a:t>
            </a: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Large surface and subsurface RS gradients are present in the welds.</a:t>
            </a: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XRD and Contour methods are insensitive to changes in d</a:t>
            </a:r>
            <a:r>
              <a:rPr lang="en-US" sz="2800" baseline="-25000" dirty="0">
                <a:solidFill>
                  <a:schemeClr val="tx1"/>
                </a:solidFill>
              </a:rPr>
              <a:t>0</a:t>
            </a:r>
            <a:r>
              <a:rPr lang="en-US" sz="2800" dirty="0">
                <a:solidFill>
                  <a:schemeClr val="tx1"/>
                </a:solidFill>
              </a:rPr>
              <a:t> and as such work well for measuring RS in welds.</a:t>
            </a: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Surface and near surface RS can play a significant role in crack initiation so remains important.</a:t>
            </a: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Subsurface RS is important for damage tolerance and crack propagation.</a:t>
            </a:r>
            <a:endParaRPr lang="en-CA" sz="2800" dirty="0">
              <a:solidFill>
                <a:schemeClr val="tx1"/>
              </a:solidFill>
            </a:endParaRPr>
          </a:p>
          <a:p>
            <a:pPr marL="514350" indent="-514350" algn="l">
              <a:buAutoNum type="arabicParenR"/>
            </a:pPr>
            <a:r>
              <a:rPr lang="en-US" sz="2800" dirty="0">
                <a:solidFill>
                  <a:schemeClr val="tx1"/>
                </a:solidFill>
              </a:rPr>
              <a:t>XRD can be used to measure multiple directions in the </a:t>
            </a:r>
            <a:r>
              <a:rPr lang="en-US" sz="2800">
                <a:solidFill>
                  <a:schemeClr val="tx1"/>
                </a:solidFill>
              </a:rPr>
              <a:t>same sample.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70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23325" y="2768739"/>
            <a:ext cx="5408246" cy="1107691"/>
          </a:xfrm>
        </p:spPr>
        <p:txBody>
          <a:bodyPr/>
          <a:lstStyle/>
          <a:p>
            <a:pPr algn="l"/>
            <a:r>
              <a:rPr lang="en-US" sz="4800" b="1" dirty="0">
                <a:solidFill>
                  <a:schemeClr val="tx1"/>
                </a:solidFill>
              </a:rPr>
              <a:t>Additional Slides</a:t>
            </a:r>
            <a:endParaRPr lang="en-US" sz="4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45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48339" y="1205523"/>
            <a:ext cx="4114800" cy="4495800"/>
          </a:xfrm>
          <a:prstGeom prst="rect">
            <a:avLst/>
          </a:prstGeom>
        </p:spPr>
        <p:txBody>
          <a:bodyPr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800">
                <a:latin typeface="Arial" panose="020B0604020202020204" pitchFamily="34" charset="0"/>
              </a:rPr>
              <a:t>Soft x-rays constructively interfere with the crystals in the material</a:t>
            </a:r>
          </a:p>
          <a:p>
            <a:endParaRPr lang="en-US" altLang="en-US" sz="2800"/>
          </a:p>
          <a:p>
            <a:r>
              <a:rPr lang="en-US" altLang="en-US" sz="2800">
                <a:latin typeface="Arial" panose="020B0604020202020204" pitchFamily="34" charset="0"/>
              </a:rPr>
              <a:t>The diffraction “cone” angle “</a:t>
            </a:r>
            <a:r>
              <a:rPr lang="en-US" altLang="en-US" sz="2800">
                <a:latin typeface="Symbol" panose="05050102010706020507" pitchFamily="18" charset="2"/>
              </a:rPr>
              <a:t>q</a:t>
            </a:r>
            <a:r>
              <a:rPr lang="en-US" altLang="en-US" sz="2800">
                <a:latin typeface="Arial" panose="020B0604020202020204" pitchFamily="34" charset="0"/>
              </a:rPr>
              <a:t>” varies with change in “d” to strain as per Bragg’s Law:</a:t>
            </a:r>
            <a:r>
              <a:rPr lang="en-US" altLang="en-US" sz="2800"/>
              <a:t>             	n</a:t>
            </a:r>
            <a:r>
              <a:rPr lang="en-US" altLang="en-US">
                <a:latin typeface="Symbol" panose="05050102010706020507" pitchFamily="18" charset="2"/>
              </a:rPr>
              <a:t>l=2</a:t>
            </a:r>
            <a:r>
              <a:rPr lang="en-US" altLang="en-US"/>
              <a:t>d sin </a:t>
            </a:r>
            <a:r>
              <a:rPr lang="en-US" altLang="en-US">
                <a:latin typeface="Symbol" panose="05050102010706020507" pitchFamily="18" charset="2"/>
              </a:rPr>
              <a:t>q</a:t>
            </a:r>
            <a:endParaRPr lang="en-US" altLang="en-US" dirty="0">
              <a:latin typeface="Symbol" panose="05050102010706020507" pitchFamily="18" charset="2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726492"/>
              </p:ext>
            </p:extLst>
          </p:nvPr>
        </p:nvGraphicFramePr>
        <p:xfrm>
          <a:off x="6115539" y="1129323"/>
          <a:ext cx="374015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Clip" r:id="rId3" imgW="10000000" imgH="11628571" progId="MS_ClipArt_Gallery.2">
                  <p:embed/>
                </p:oleObj>
              </mc:Choice>
              <mc:Fallback>
                <p:oleObj name="Clip" r:id="rId3" imgW="10000000" imgH="11628571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539" y="1129323"/>
                        <a:ext cx="3740150" cy="472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1133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46" y="1527792"/>
            <a:ext cx="11752566" cy="380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80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649537" y="942974"/>
            <a:ext cx="7567613" cy="731838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Elasticity - Hooke’s Law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295400"/>
            <a:ext cx="5410200" cy="4876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Elasticity</a:t>
            </a:r>
          </a:p>
          <a:p>
            <a:pPr eaLnBrk="1" hangingPunct="1"/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Hooke’s law (1D):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E: Young’s modulus</a:t>
            </a:r>
          </a:p>
          <a:p>
            <a:pPr eaLnBrk="1" hangingPunct="1"/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loading is reversible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Hooke’s law (3D) :</a:t>
            </a:r>
          </a:p>
          <a:p>
            <a:pPr eaLnBrk="1" hangingPunct="1"/>
            <a:endParaRPr lang="en-US" altLang="en-US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alt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en-US" sz="20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ij</a:t>
            </a: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=0  if </a:t>
            </a:r>
            <a:r>
              <a:rPr lang="en-US" alt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≠ j, </a:t>
            </a:r>
            <a:r>
              <a:rPr lang="en-US" alt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en-US" sz="2000" i="1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ij</a:t>
            </a: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=1 if  </a:t>
            </a:r>
            <a:r>
              <a:rPr lang="en-US" altLang="en-US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= j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en-US" sz="2000" dirty="0"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en-US" sz="2000" dirty="0">
              <a:cs typeface="Times New Roman" panose="02020603050405020304" pitchFamily="18" charset="0"/>
            </a:endParaRP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524001" y="-230832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7174" name="Object 3"/>
          <p:cNvGraphicFramePr>
            <a:graphicFrameLocks noChangeAspect="1"/>
          </p:cNvGraphicFramePr>
          <p:nvPr/>
        </p:nvGraphicFramePr>
        <p:xfrm>
          <a:off x="5867400" y="1676400"/>
          <a:ext cx="434975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" name="Bitmap Image" r:id="rId4" imgW="4809524" imgH="3285714" progId="Paint.Picture">
                  <p:embed/>
                </p:oleObj>
              </mc:Choice>
              <mc:Fallback>
                <p:oleObj name="Bitmap Image" r:id="rId4" imgW="4809524" imgH="3285714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7400" y="1676400"/>
                        <a:ext cx="4349750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5" name="Object 5"/>
          <p:cNvGraphicFramePr>
            <a:graphicFrameLocks noChangeAspect="1"/>
          </p:cNvGraphicFramePr>
          <p:nvPr/>
        </p:nvGraphicFramePr>
        <p:xfrm>
          <a:off x="2514601" y="2057400"/>
          <a:ext cx="8493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" name="Equation" r:id="rId6" imgW="494870" imgH="177646" progId="Equation.3">
                  <p:embed/>
                </p:oleObj>
              </mc:Choice>
              <mc:Fallback>
                <p:oleObj name="Equation" r:id="rId6" imgW="494870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1" y="2057400"/>
                        <a:ext cx="8493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6"/>
          <p:cNvGraphicFramePr>
            <a:graphicFrameLocks noChangeAspect="1"/>
          </p:cNvGraphicFramePr>
          <p:nvPr/>
        </p:nvGraphicFramePr>
        <p:xfrm>
          <a:off x="2590801" y="2819400"/>
          <a:ext cx="31988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" name="Equation" r:id="rId8" imgW="1981080" imgH="660240" progId="Equation.3">
                  <p:embed/>
                </p:oleObj>
              </mc:Choice>
              <mc:Fallback>
                <p:oleObj name="Equation" r:id="rId8" imgW="198108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1" y="2819400"/>
                        <a:ext cx="3198813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7" name="Rectangle 10"/>
          <p:cNvSpPr>
            <a:spLocks noChangeArrowheads="1"/>
          </p:cNvSpPr>
          <p:nvPr/>
        </p:nvSpPr>
        <p:spPr bwMode="auto">
          <a:xfrm>
            <a:off x="6826250" y="2665413"/>
            <a:ext cx="762000" cy="1600200"/>
          </a:xfrm>
          <a:prstGeom prst="rect">
            <a:avLst/>
          </a:prstGeom>
          <a:solidFill>
            <a:schemeClr val="accent1">
              <a:alpha val="32156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graphicFrame>
        <p:nvGraphicFramePr>
          <p:cNvPr id="7178" name="Object 9"/>
          <p:cNvGraphicFramePr>
            <a:graphicFrameLocks noChangeAspect="1"/>
          </p:cNvGraphicFramePr>
          <p:nvPr/>
        </p:nvGraphicFramePr>
        <p:xfrm>
          <a:off x="2438400" y="4876801"/>
          <a:ext cx="27432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" name="Equation" r:id="rId10" imgW="1553489" imgH="391224" progId="Equation.3">
                  <p:embed/>
                </p:oleObj>
              </mc:Choice>
              <mc:Fallback>
                <p:oleObj name="Equation" r:id="rId10" imgW="1553489" imgH="391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876801"/>
                        <a:ext cx="274320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9" name="TextBox 10"/>
          <p:cNvSpPr txBox="1">
            <a:spLocks noChangeArrowheads="1"/>
          </p:cNvSpPr>
          <p:nvPr/>
        </p:nvSpPr>
        <p:spPr bwMode="auto">
          <a:xfrm>
            <a:off x="6858000" y="4876801"/>
            <a:ext cx="2743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Stress – Strain curve</a:t>
            </a:r>
          </a:p>
        </p:txBody>
      </p:sp>
    </p:spTree>
    <p:extLst>
      <p:ext uri="{BB962C8B-B14F-4D97-AF65-F5344CB8AC3E}">
        <p14:creationId xmlns:p14="http://schemas.microsoft.com/office/powerpoint/2010/main" val="315163471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110" y="1653305"/>
            <a:ext cx="5737501" cy="430166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5047" y="1033724"/>
            <a:ext cx="7252676" cy="619581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Conventional XRD vs. Synchrotron EDXRD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8215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499620" y="1007743"/>
            <a:ext cx="6026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cap="all" dirty="0">
                <a:cs typeface="EurostileExtended-Roman-DTC"/>
              </a:rPr>
              <a:t>EVEN MORE STILL ABOUT PROTO Product Overview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193338" y="1522671"/>
            <a:ext cx="199766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Portable RS and RA</a:t>
            </a:r>
          </a:p>
          <a:p>
            <a:r>
              <a:rPr lang="en-CA" dirty="0"/>
              <a:t>iXRD </a:t>
            </a:r>
          </a:p>
          <a:p>
            <a:r>
              <a:rPr lang="en-CA" dirty="0"/>
              <a:t>iXRD </a:t>
            </a:r>
            <a:r>
              <a:rPr lang="en-CA" sz="1400" dirty="0"/>
              <a:t>Combo</a:t>
            </a:r>
          </a:p>
          <a:p>
            <a:r>
              <a:rPr lang="en-CA" dirty="0"/>
              <a:t>iXRD </a:t>
            </a:r>
            <a:r>
              <a:rPr lang="en-CA" sz="1400" dirty="0"/>
              <a:t>Modular Mapping</a:t>
            </a:r>
          </a:p>
          <a:p>
            <a:r>
              <a:rPr lang="en-CA" dirty="0"/>
              <a:t>iXRD </a:t>
            </a:r>
            <a:r>
              <a:rPr lang="en-CA" sz="1400" dirty="0"/>
              <a:t>Gantry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153400" y="1522671"/>
            <a:ext cx="17273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Ultraportable RS</a:t>
            </a:r>
          </a:p>
          <a:p>
            <a:r>
              <a:rPr lang="en-CA" dirty="0" err="1"/>
              <a:t>mXRD</a:t>
            </a:r>
            <a:r>
              <a:rPr lang="en-CA" dirty="0"/>
              <a:t> </a:t>
            </a:r>
            <a:r>
              <a:rPr lang="en-CA" sz="1400" dirty="0"/>
              <a:t>Hand Placed</a:t>
            </a:r>
          </a:p>
          <a:p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029200" y="1522671"/>
            <a:ext cx="220150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Laboratory RS and RA</a:t>
            </a:r>
          </a:p>
          <a:p>
            <a:r>
              <a:rPr lang="en-CA" dirty="0"/>
              <a:t>LXRD </a:t>
            </a:r>
          </a:p>
          <a:p>
            <a:r>
              <a:rPr lang="en-CA" dirty="0"/>
              <a:t>LXRD </a:t>
            </a:r>
            <a:r>
              <a:rPr lang="en-CA" sz="1400" dirty="0"/>
              <a:t>Widebody</a:t>
            </a:r>
          </a:p>
          <a:p>
            <a:r>
              <a:rPr lang="en-CA" dirty="0"/>
              <a:t>LXRD </a:t>
            </a:r>
            <a:r>
              <a:rPr lang="en-CA" sz="1400" dirty="0"/>
              <a:t>Microarea</a:t>
            </a:r>
          </a:p>
          <a:p>
            <a:r>
              <a:rPr lang="en-CA" dirty="0"/>
              <a:t>LXRD </a:t>
            </a:r>
            <a:r>
              <a:rPr lang="en-CA" sz="1400" dirty="0"/>
              <a:t>Modular Mapping</a:t>
            </a:r>
          </a:p>
          <a:p>
            <a:r>
              <a:rPr lang="en-CA" dirty="0"/>
              <a:t>LXRD </a:t>
            </a:r>
            <a:r>
              <a:rPr lang="en-CA" sz="1400" dirty="0"/>
              <a:t>Gantry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2193338" y="3429000"/>
            <a:ext cx="1944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Powder Diffraction</a:t>
            </a:r>
          </a:p>
          <a:p>
            <a:r>
              <a:rPr lang="en-CA" dirty="0"/>
              <a:t>AXRD </a:t>
            </a:r>
            <a:r>
              <a:rPr lang="en-CA" sz="1400" dirty="0"/>
              <a:t>Benchtop</a:t>
            </a:r>
          </a:p>
          <a:p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5029200" y="3429000"/>
            <a:ext cx="25565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Single Crystal Orientation</a:t>
            </a:r>
          </a:p>
          <a:p>
            <a:r>
              <a:rPr lang="en-CA" dirty="0"/>
              <a:t>LAUE </a:t>
            </a:r>
            <a:r>
              <a:rPr lang="en-CA" sz="1400" dirty="0"/>
              <a:t>HT</a:t>
            </a:r>
          </a:p>
          <a:p>
            <a:r>
              <a:rPr lang="en-CA" dirty="0"/>
              <a:t>LAUE</a:t>
            </a:r>
            <a:r>
              <a:rPr lang="en-CA" sz="1400" dirty="0"/>
              <a:t> COS</a:t>
            </a:r>
            <a:endParaRPr lang="en-CA" sz="1100" dirty="0"/>
          </a:p>
        </p:txBody>
      </p:sp>
      <p:sp>
        <p:nvSpPr>
          <p:cNvPr id="37" name="TextBox 36"/>
          <p:cNvSpPr txBox="1"/>
          <p:nvPr/>
        </p:nvSpPr>
        <p:spPr>
          <a:xfrm>
            <a:off x="2219613" y="4649928"/>
            <a:ext cx="12609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X-ray Tubes</a:t>
            </a:r>
          </a:p>
          <a:p>
            <a:r>
              <a:rPr lang="en-CA" dirty="0"/>
              <a:t>XRT </a:t>
            </a:r>
            <a:r>
              <a:rPr lang="en-CA" sz="1400" dirty="0"/>
              <a:t>60</a:t>
            </a:r>
          </a:p>
          <a:p>
            <a:r>
              <a:rPr lang="en-CA" dirty="0"/>
              <a:t>XRT </a:t>
            </a:r>
            <a:r>
              <a:rPr lang="en-CA" sz="1400" dirty="0"/>
              <a:t>30</a:t>
            </a:r>
          </a:p>
          <a:p>
            <a:r>
              <a:rPr lang="en-CA" dirty="0"/>
              <a:t>XRT </a:t>
            </a:r>
            <a:r>
              <a:rPr lang="en-CA" sz="1400" dirty="0"/>
              <a:t>16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029200" y="4648201"/>
            <a:ext cx="2652842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X-ray Tube Power Supplies</a:t>
            </a:r>
          </a:p>
          <a:p>
            <a:r>
              <a:rPr lang="en-CA" dirty="0" err="1"/>
              <a:t>iXPS</a:t>
            </a:r>
            <a:r>
              <a:rPr lang="en-CA" dirty="0"/>
              <a:t> </a:t>
            </a:r>
            <a:r>
              <a:rPr lang="en-CA" sz="1400" dirty="0"/>
              <a:t>300</a:t>
            </a:r>
          </a:p>
          <a:p>
            <a:r>
              <a:rPr lang="en-CA" dirty="0" err="1"/>
              <a:t>iXPS</a:t>
            </a:r>
            <a:r>
              <a:rPr lang="en-CA" sz="1400" dirty="0"/>
              <a:t> 3000</a:t>
            </a:r>
          </a:p>
          <a:p>
            <a:endParaRPr lang="en-CA" sz="1400" dirty="0"/>
          </a:p>
          <a:p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8153400" y="4648201"/>
            <a:ext cx="24347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Sample Prep</a:t>
            </a:r>
          </a:p>
          <a:p>
            <a:r>
              <a:rPr lang="en-CA" dirty="0"/>
              <a:t>8818-V3 Electropolisher</a:t>
            </a:r>
          </a:p>
          <a:p>
            <a:r>
              <a:rPr lang="en-CA" dirty="0"/>
              <a:t>Electrolyte “A”</a:t>
            </a:r>
          </a:p>
          <a:p>
            <a:endParaRPr lang="en-CA" dirty="0"/>
          </a:p>
        </p:txBody>
      </p:sp>
      <p:sp>
        <p:nvSpPr>
          <p:cNvPr id="40" name="TextBox 39"/>
          <p:cNvSpPr txBox="1"/>
          <p:nvPr/>
        </p:nvSpPr>
        <p:spPr>
          <a:xfrm>
            <a:off x="8153401" y="3429000"/>
            <a:ext cx="1592615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Software</a:t>
            </a:r>
          </a:p>
          <a:p>
            <a:r>
              <a:rPr lang="en-CA" dirty="0"/>
              <a:t>XRDWIN </a:t>
            </a:r>
            <a:r>
              <a:rPr lang="en-CA" sz="1400" dirty="0"/>
              <a:t>2.0 </a:t>
            </a:r>
          </a:p>
          <a:p>
            <a:r>
              <a:rPr lang="en-CA" dirty="0"/>
              <a:t>XRDWIN </a:t>
            </a:r>
            <a:r>
              <a:rPr lang="en-CA" sz="1400" dirty="0"/>
              <a:t>Powder</a:t>
            </a:r>
          </a:p>
          <a:p>
            <a:r>
              <a:rPr lang="en-CA" dirty="0"/>
              <a:t>XRDWIN </a:t>
            </a:r>
            <a:r>
              <a:rPr lang="en-CA" sz="1400" dirty="0"/>
              <a:t>Laue</a:t>
            </a:r>
          </a:p>
          <a:p>
            <a:r>
              <a:rPr lang="en-CA" sz="1400" dirty="0"/>
              <a:t>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171928" y="2209801"/>
            <a:ext cx="13566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Specialty  RS</a:t>
            </a:r>
          </a:p>
          <a:p>
            <a:r>
              <a:rPr lang="en-CA" dirty="0"/>
              <a:t>iXRD </a:t>
            </a:r>
            <a:r>
              <a:rPr lang="en-CA" sz="1400" dirty="0"/>
              <a:t>Bolthole</a:t>
            </a:r>
          </a:p>
          <a:p>
            <a:r>
              <a:rPr lang="en-CA" dirty="0"/>
              <a:t>mXRD EPRI</a:t>
            </a:r>
          </a:p>
          <a:p>
            <a:r>
              <a:rPr lang="en-CA" dirty="0"/>
              <a:t>MG15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5050172" y="5562601"/>
            <a:ext cx="4119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u="sng" dirty="0"/>
              <a:t>Accessories</a:t>
            </a:r>
          </a:p>
          <a:p>
            <a:r>
              <a:rPr lang="en-CA" dirty="0"/>
              <a:t>4-point bend RA &amp; RS reference 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864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155092" y="1100017"/>
            <a:ext cx="8229600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000" dirty="0">
                <a:cs typeface="EurostileExtended-Roman-DTC"/>
              </a:rPr>
              <a:t>MORE ABOUT PROTO</a:t>
            </a:r>
          </a:p>
          <a:p>
            <a:endParaRPr lang="en-CA" sz="1500" dirty="0"/>
          </a:p>
          <a:p>
            <a:r>
              <a:rPr lang="en-CA" sz="1600" dirty="0">
                <a:cs typeface="Century Gothic"/>
              </a:rPr>
              <a:t>Accreditation: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ISO/IEC 17025:2005 Residual Stress &amp; Retained Austenite Measurement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cs typeface="Century Gothic"/>
              </a:rPr>
              <a:t>ISO/IEC 9000:2015 X-Ray Tube Manufacturing</a:t>
            </a:r>
            <a:endParaRPr lang="en-CA" sz="1600" dirty="0">
              <a:cs typeface="Century Gothic"/>
            </a:endParaRPr>
          </a:p>
          <a:p>
            <a:endParaRPr lang="en-CA" sz="1600" dirty="0">
              <a:cs typeface="Century Gothic"/>
            </a:endParaRPr>
          </a:p>
          <a:p>
            <a:r>
              <a:rPr lang="en-CA" sz="1600" dirty="0">
                <a:cs typeface="Century Gothic"/>
              </a:rPr>
              <a:t>Major contributors to following Residual Stress specifications: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ASTM E915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ASTM E1426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ASTM E2860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ASM Handbook Vol. 11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MFN Shot Peening handbook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SAE HS-784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sz="1600" dirty="0">
              <a:cs typeface="Century Gothic"/>
            </a:endParaRPr>
          </a:p>
          <a:p>
            <a:r>
              <a:rPr lang="en-CA" sz="1600" dirty="0">
                <a:cs typeface="Century Gothic"/>
              </a:rPr>
              <a:t>Publications: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Over 80  papers published in peer reviewed journals on residual stress and x-ray diffraction.</a:t>
            </a:r>
          </a:p>
          <a:p>
            <a:pPr lvl="1"/>
            <a:endParaRPr lang="en-CA" sz="1600" dirty="0">
              <a:cs typeface="Century Gothic"/>
            </a:endParaRPr>
          </a:p>
          <a:p>
            <a:r>
              <a:rPr lang="en-CA" sz="1600" dirty="0">
                <a:cs typeface="Century Gothic"/>
              </a:rPr>
              <a:t>Patents: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sz="1600" dirty="0">
                <a:cs typeface="Century Gothic"/>
              </a:rPr>
              <a:t>Worldwide patents on x-ray diffraction equipment and measurement techniques</a:t>
            </a:r>
          </a:p>
        </p:txBody>
      </p:sp>
    </p:spTree>
    <p:extLst>
      <p:ext uri="{BB962C8B-B14F-4D97-AF65-F5344CB8AC3E}">
        <p14:creationId xmlns:p14="http://schemas.microsoft.com/office/powerpoint/2010/main" val="420102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9B33BA-8023-40D7-8874-2EC0B3413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878" y="1060547"/>
            <a:ext cx="8098244" cy="504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994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22091" y="1065495"/>
            <a:ext cx="8189494" cy="4681897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How Best to Achieve the Objective using XRD?</a:t>
            </a:r>
            <a:endParaRPr lang="en-US" sz="2800" dirty="0">
              <a:solidFill>
                <a:schemeClr val="tx1"/>
              </a:solidFill>
            </a:endParaRP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Proposed Approach 1:</a:t>
            </a:r>
            <a:r>
              <a:rPr lang="en-US" sz="2800" dirty="0">
                <a:solidFill>
                  <a:schemeClr val="tx1"/>
                </a:solidFill>
              </a:rPr>
              <a:t> Measure RS vs. depth to mid-thickness from Side 1 on Sample A, then measure RS vs. depth to mid-thickness from Side 2 on Sample B, then stitch both profiles together for full through thickness RS profiles.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Proposed Approach 2:</a:t>
            </a:r>
            <a:r>
              <a:rPr lang="en-US" sz="2800" dirty="0">
                <a:solidFill>
                  <a:schemeClr val="tx1"/>
                </a:solidFill>
              </a:rPr>
              <a:t> Measure RS vs. depth to 1/4-thickness from both Side 1 and Side 2 on Sample A only.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Decision:</a:t>
            </a:r>
            <a:r>
              <a:rPr lang="en-US" sz="2800" dirty="0">
                <a:solidFill>
                  <a:schemeClr val="tx1"/>
                </a:solidFill>
              </a:rPr>
              <a:t> The group opted for </a:t>
            </a:r>
            <a:r>
              <a:rPr lang="en-US" sz="2800" b="1" dirty="0">
                <a:solidFill>
                  <a:schemeClr val="tx1"/>
                </a:solidFill>
              </a:rPr>
              <a:t>Approach 2</a:t>
            </a:r>
            <a:r>
              <a:rPr lang="en-US" sz="2800" dirty="0">
                <a:solidFill>
                  <a:schemeClr val="tx1"/>
                </a:solidFill>
              </a:rPr>
              <a:t> due to rarity of remaining samples.</a:t>
            </a: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0929" y="672337"/>
            <a:ext cx="2564339" cy="367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0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0708" y="1596432"/>
            <a:ext cx="9683261" cy="3811814"/>
          </a:xfrm>
        </p:spPr>
        <p:txBody>
          <a:bodyPr/>
          <a:lstStyle/>
          <a:p>
            <a:pPr algn="l"/>
            <a:r>
              <a:rPr lang="en-US" sz="2800" b="1" dirty="0">
                <a:solidFill>
                  <a:schemeClr val="tx1"/>
                </a:solidFill>
              </a:rPr>
              <a:t>Measurement Range Selected:</a:t>
            </a:r>
            <a:r>
              <a:rPr lang="en-US" sz="2800" dirty="0">
                <a:solidFill>
                  <a:schemeClr val="tx1"/>
                </a:solidFill>
              </a:rPr>
              <a:t> RS profiles from the weld toe up to 50 mm away.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Sampled Sides:</a:t>
            </a:r>
            <a:r>
              <a:rPr lang="en-US" sz="2800" dirty="0">
                <a:solidFill>
                  <a:schemeClr val="tx1"/>
                </a:solidFill>
              </a:rPr>
              <a:t> Both Side 1 and Side 2.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Directions Sampled:</a:t>
            </a:r>
            <a:r>
              <a:rPr lang="en-US" sz="2800" dirty="0">
                <a:solidFill>
                  <a:schemeClr val="tx1"/>
                </a:solidFill>
              </a:rPr>
              <a:t> Measure RS both perpendicular and parallel to the weld.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Depths:</a:t>
            </a:r>
            <a:r>
              <a:rPr lang="en-US" sz="2800" dirty="0">
                <a:solidFill>
                  <a:schemeClr val="tx1"/>
                </a:solidFill>
              </a:rPr>
              <a:t> RS measured from the surface up to ¼ thickness.</a:t>
            </a:r>
          </a:p>
          <a:p>
            <a:pPr algn="l"/>
            <a:r>
              <a:rPr lang="en-US" sz="2800" b="1" dirty="0">
                <a:solidFill>
                  <a:schemeClr val="tx1"/>
                </a:solidFill>
              </a:rPr>
              <a:t>Why do the above?:</a:t>
            </a:r>
            <a:r>
              <a:rPr lang="en-US" sz="2800" dirty="0">
                <a:solidFill>
                  <a:schemeClr val="tx1"/>
                </a:solidFill>
              </a:rPr>
              <a:t> To capture both surface and subsurface RS gradients known to typically exist in weldments.</a:t>
            </a:r>
          </a:p>
          <a:p>
            <a:pPr algn="l"/>
            <a:endParaRPr lang="en-CA" sz="2800" dirty="0">
              <a:solidFill>
                <a:schemeClr val="tx1"/>
              </a:solidFill>
            </a:endParaRPr>
          </a:p>
          <a:p>
            <a:pPr algn="l"/>
            <a:endParaRPr lang="en-CA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4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51" y="1953846"/>
            <a:ext cx="5541571" cy="406790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921213" y="1138294"/>
            <a:ext cx="10342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All of the Data – there was a mountain of it collected</a:t>
            </a:r>
            <a:endParaRPr lang="en-US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7403" y="1953846"/>
            <a:ext cx="5701305" cy="40679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47" y="2273279"/>
            <a:ext cx="2208530" cy="9157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678" y="2273279"/>
            <a:ext cx="2203768" cy="91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45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993" y="1934776"/>
            <a:ext cx="5635837" cy="426110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17" y="1934776"/>
            <a:ext cx="5892404" cy="425896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35677" y="1144066"/>
            <a:ext cx="11648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Limited Data Sets for Ease of Review – Perpendicular RS only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241" y="2288362"/>
            <a:ext cx="2208530" cy="9157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404" y="2289322"/>
            <a:ext cx="2203768" cy="91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23698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5252</TotalTime>
  <Words>815</Words>
  <Application>Microsoft Office PowerPoint</Application>
  <PresentationFormat>Widescreen</PresentationFormat>
  <Paragraphs>137</Paragraphs>
  <Slides>32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6" baseType="lpstr">
      <vt:lpstr>Arial</vt:lpstr>
      <vt:lpstr>Calibri</vt:lpstr>
      <vt:lpstr>Century Gothic</vt:lpstr>
      <vt:lpstr>Eurostile</vt:lpstr>
      <vt:lpstr>EurostileExtended-Roman-DTC</vt:lpstr>
      <vt:lpstr>Symbol</vt:lpstr>
      <vt:lpstr>Times New Roman</vt:lpstr>
      <vt:lpstr>Wingdings</vt:lpstr>
      <vt:lpstr>2_Office Theme</vt:lpstr>
      <vt:lpstr>1_Office Theme</vt:lpstr>
      <vt:lpstr>Office Theme</vt:lpstr>
      <vt:lpstr>Clip</vt:lpstr>
      <vt:lpstr>Bitmap Image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Elasticity - Hooke’s Law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mXRD Presentation</dc:title>
  <dc:creator>Taylor Thompson</dc:creator>
  <cp:lastModifiedBy>Taylor Thompson</cp:lastModifiedBy>
  <cp:revision>149</cp:revision>
  <dcterms:created xsi:type="dcterms:W3CDTF">2018-08-29T17:33:47Z</dcterms:created>
  <dcterms:modified xsi:type="dcterms:W3CDTF">2019-04-09T02:47:11Z</dcterms:modified>
</cp:coreProperties>
</file>